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57" r:id="rId4"/>
    <p:sldId id="258" r:id="rId5"/>
    <p:sldId id="259" r:id="rId6"/>
    <p:sldId id="260" r:id="rId7"/>
    <p:sldId id="261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F4F793-793B-44D7-8DAF-A06B7160237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2F2026-97EC-48BF-BAB1-1244E4287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4F793-793B-44D7-8DAF-A06B7160237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F2026-97EC-48BF-BAB1-1244E4287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4F793-793B-44D7-8DAF-A06B7160237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F2026-97EC-48BF-BAB1-1244E4287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4F793-793B-44D7-8DAF-A06B7160237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F2026-97EC-48BF-BAB1-1244E4287D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4F793-793B-44D7-8DAF-A06B7160237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F2026-97EC-48BF-BAB1-1244E4287D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4F793-793B-44D7-8DAF-A06B7160237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F2026-97EC-48BF-BAB1-1244E4287D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4F793-793B-44D7-8DAF-A06B7160237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F2026-97EC-48BF-BAB1-1244E4287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4F793-793B-44D7-8DAF-A06B7160237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F2026-97EC-48BF-BAB1-1244E4287D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4F793-793B-44D7-8DAF-A06B7160237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F2026-97EC-48BF-BAB1-1244E4287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F4F793-793B-44D7-8DAF-A06B7160237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F2026-97EC-48BF-BAB1-1244E4287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F4F793-793B-44D7-8DAF-A06B7160237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2F2026-97EC-48BF-BAB1-1244E4287D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F4F793-793B-44D7-8DAF-A06B7160237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42F2026-97EC-48BF-BAB1-1244E4287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Internet </a:t>
            </a:r>
            <a:r>
              <a:rPr lang="en-US" dirty="0" err="1" smtClean="0"/>
              <a:t>sloj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IP – Internet Protocol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214282" y="1600200"/>
            <a:ext cx="8786874" cy="504351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Osnovni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protokol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prenos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informacija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putem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Interneta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adresa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sli</a:t>
            </a:r>
            <a:r>
              <a:rPr lang="sr-Latn-RS" sz="3000" dirty="0" smtClean="0"/>
              <a:t>čna MAC adresi?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r-Latn-CS" sz="3000" dirty="0" smtClean="0"/>
              <a:t>IP </a:t>
            </a:r>
            <a:r>
              <a:rPr lang="sr-Latn-CS" sz="3000" dirty="0"/>
              <a:t>:             </a:t>
            </a:r>
            <a:r>
              <a:rPr lang="sr-Latn-CS" sz="3000" b="1" dirty="0"/>
              <a:t>132.10.15.128</a:t>
            </a:r>
            <a:r>
              <a:rPr lang="sr-Latn-CS" sz="3000" dirty="0"/>
              <a:t> </a:t>
            </a:r>
            <a:endParaRPr lang="sr-Latn-RS" sz="3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r-Latn-CS" sz="3000" dirty="0" smtClean="0"/>
              <a:t>Subnet</a:t>
            </a:r>
            <a:r>
              <a:rPr lang="sr-Latn-CS" sz="3000" dirty="0"/>
              <a:t>:     </a:t>
            </a:r>
            <a:r>
              <a:rPr lang="sr-Latn-CS" sz="3000" b="1" dirty="0" smtClean="0"/>
              <a:t>255.255.255.0</a:t>
            </a:r>
            <a:r>
              <a:rPr lang="sr-Latn-CS" sz="3000" dirty="0" smtClean="0"/>
              <a:t> </a:t>
            </a:r>
            <a:endParaRPr lang="en-US" sz="30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sr-Latn-R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Maksimalan broj </a:t>
            </a:r>
            <a:r>
              <a:rPr lang="sr-Latn-CS" sz="3000" dirty="0" smtClean="0"/>
              <a:t>2</a:t>
            </a:r>
            <a:r>
              <a:rPr lang="en-US" sz="3000" baseline="30000" dirty="0" smtClean="0"/>
              <a:t>3</a:t>
            </a:r>
            <a:r>
              <a:rPr lang="en-US" sz="3000" baseline="30000" dirty="0" smtClean="0"/>
              <a:t>2</a:t>
            </a:r>
            <a:r>
              <a:rPr lang="sr-Latn-CS" sz="3000" dirty="0" smtClean="0"/>
              <a:t>= </a:t>
            </a:r>
            <a:r>
              <a:rPr lang="sr-Latn-CS" sz="3000" dirty="0" smtClean="0"/>
              <a:t>4</a:t>
            </a:r>
            <a:r>
              <a:rPr lang="en-US" sz="3000" dirty="0" smtClean="0"/>
              <a:t>.</a:t>
            </a:r>
            <a:r>
              <a:rPr lang="sr-Latn-CS" sz="3000" dirty="0" smtClean="0"/>
              <a:t>294</a:t>
            </a:r>
            <a:r>
              <a:rPr lang="en-US" sz="3000" dirty="0" smtClean="0"/>
              <a:t>.</a:t>
            </a:r>
            <a:r>
              <a:rPr lang="sr-Latn-CS" sz="3000" dirty="0" smtClean="0"/>
              <a:t>967</a:t>
            </a:r>
            <a:r>
              <a:rPr lang="en-US" sz="3000" dirty="0" smtClean="0"/>
              <a:t>.</a:t>
            </a:r>
            <a:r>
              <a:rPr lang="sr-Latn-CS" sz="3000" dirty="0" smtClean="0"/>
              <a:t>296 </a:t>
            </a:r>
            <a:r>
              <a:rPr lang="sr-Latn-CS" sz="3000" dirty="0"/>
              <a:t>različitih IP </a:t>
            </a:r>
            <a:r>
              <a:rPr lang="sr-Latn-CS" sz="3000" dirty="0" smtClean="0"/>
              <a:t>adresa!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C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1428736"/>
            <a:ext cx="900115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AutoShape 4"/>
          <p:cNvSpPr>
            <a:spLocks noChangeArrowheads="1"/>
          </p:cNvSpPr>
          <p:nvPr/>
        </p:nvSpPr>
        <p:spPr bwMode="auto">
          <a:xfrm rot="10800000" flipV="1">
            <a:off x="3048000" y="4038600"/>
            <a:ext cx="2514600" cy="522288"/>
          </a:xfrm>
          <a:prstGeom prst="cube">
            <a:avLst>
              <a:gd name="adj" fmla="val 2500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/>
              <a:t>Fizička veza</a:t>
            </a:r>
            <a:endParaRPr lang="en-US"/>
          </a:p>
        </p:txBody>
      </p:sp>
      <p:sp>
        <p:nvSpPr>
          <p:cNvPr id="68613" name="AutoShape 5"/>
          <p:cNvSpPr>
            <a:spLocks noChangeArrowheads="1"/>
          </p:cNvSpPr>
          <p:nvPr/>
        </p:nvSpPr>
        <p:spPr bwMode="auto">
          <a:xfrm rot="10800000" flipV="1">
            <a:off x="3048000" y="3429000"/>
            <a:ext cx="2514600" cy="522288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/>
              <a:t>Nivo linka</a:t>
            </a:r>
            <a:endParaRPr lang="en-US"/>
          </a:p>
        </p:txBody>
      </p:sp>
      <p:sp>
        <p:nvSpPr>
          <p:cNvPr id="2970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LAN </a:t>
            </a:r>
            <a:r>
              <a:rPr lang="sr-Latn-CS" smtClean="0"/>
              <a:t>i</a:t>
            </a:r>
            <a:r>
              <a:rPr lang="en-US" smtClean="0"/>
              <a:t> WAN mre</a:t>
            </a:r>
            <a:r>
              <a:rPr lang="sr-Latn-CS" smtClean="0"/>
              <a:t>že</a:t>
            </a:r>
            <a:endParaRPr lang="en-US" smtClean="0"/>
          </a:p>
        </p:txBody>
      </p:sp>
      <p:sp>
        <p:nvSpPr>
          <p:cNvPr id="68619" name="AutoShape 11"/>
          <p:cNvSpPr>
            <a:spLocks noChangeArrowheads="1"/>
          </p:cNvSpPr>
          <p:nvPr/>
        </p:nvSpPr>
        <p:spPr bwMode="auto">
          <a:xfrm rot="10800000" flipV="1">
            <a:off x="4572000" y="3429000"/>
            <a:ext cx="2514600" cy="522288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WAN protokoli</a:t>
            </a:r>
          </a:p>
        </p:txBody>
      </p:sp>
      <p:sp>
        <p:nvSpPr>
          <p:cNvPr id="68620" name="AutoShape 12"/>
          <p:cNvSpPr>
            <a:spLocks noChangeArrowheads="1"/>
          </p:cNvSpPr>
          <p:nvPr/>
        </p:nvSpPr>
        <p:spPr bwMode="auto">
          <a:xfrm rot="10800000" flipV="1">
            <a:off x="1447800" y="3429000"/>
            <a:ext cx="2514600" cy="522288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LAN protokoli</a:t>
            </a:r>
          </a:p>
        </p:txBody>
      </p:sp>
      <p:sp>
        <p:nvSpPr>
          <p:cNvPr id="68624" name="AutoShape 16"/>
          <p:cNvSpPr>
            <a:spLocks noChangeArrowheads="1"/>
          </p:cNvSpPr>
          <p:nvPr/>
        </p:nvSpPr>
        <p:spPr bwMode="auto">
          <a:xfrm rot="10800000" flipV="1">
            <a:off x="5334000" y="4038600"/>
            <a:ext cx="1600200" cy="522288"/>
          </a:xfrm>
          <a:prstGeom prst="cube">
            <a:avLst>
              <a:gd name="adj" fmla="val 2500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Serijska</a:t>
            </a:r>
          </a:p>
        </p:txBody>
      </p:sp>
      <p:sp>
        <p:nvSpPr>
          <p:cNvPr id="68625" name="AutoShape 17"/>
          <p:cNvSpPr>
            <a:spLocks noChangeArrowheads="1"/>
          </p:cNvSpPr>
          <p:nvPr/>
        </p:nvSpPr>
        <p:spPr bwMode="auto">
          <a:xfrm rot="10800000" flipV="1">
            <a:off x="2819400" y="4038600"/>
            <a:ext cx="1524000" cy="522288"/>
          </a:xfrm>
          <a:prstGeom prst="cube">
            <a:avLst>
              <a:gd name="adj" fmla="val 2500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100Base-FX</a:t>
            </a:r>
          </a:p>
        </p:txBody>
      </p:sp>
      <p:sp>
        <p:nvSpPr>
          <p:cNvPr id="68626" name="AutoShape 18"/>
          <p:cNvSpPr>
            <a:spLocks noChangeArrowheads="1"/>
          </p:cNvSpPr>
          <p:nvPr/>
        </p:nvSpPr>
        <p:spPr bwMode="auto">
          <a:xfrm rot="10800000" flipV="1">
            <a:off x="1295400" y="4038600"/>
            <a:ext cx="1524000" cy="522288"/>
          </a:xfrm>
          <a:prstGeom prst="cube">
            <a:avLst>
              <a:gd name="adj" fmla="val 2500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100Base-TX</a:t>
            </a:r>
          </a:p>
        </p:txBody>
      </p:sp>
      <p:sp>
        <p:nvSpPr>
          <p:cNvPr id="29706" name="Text Box 19"/>
          <p:cNvSpPr txBox="1">
            <a:spLocks noChangeArrowheads="1"/>
          </p:cNvSpPr>
          <p:nvPr/>
        </p:nvSpPr>
        <p:spPr bwMode="auto">
          <a:xfrm>
            <a:off x="7696200" y="4038600"/>
            <a:ext cx="600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L1</a:t>
            </a:r>
          </a:p>
        </p:txBody>
      </p:sp>
      <p:sp>
        <p:nvSpPr>
          <p:cNvPr id="29707" name="Text Box 20"/>
          <p:cNvSpPr txBox="1">
            <a:spLocks noChangeArrowheads="1"/>
          </p:cNvSpPr>
          <p:nvPr/>
        </p:nvSpPr>
        <p:spPr bwMode="auto">
          <a:xfrm>
            <a:off x="7696200" y="3429000"/>
            <a:ext cx="600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L2</a:t>
            </a:r>
          </a:p>
        </p:txBody>
      </p:sp>
      <p:sp>
        <p:nvSpPr>
          <p:cNvPr id="68629" name="AutoShape 21"/>
          <p:cNvSpPr>
            <a:spLocks noChangeArrowheads="1"/>
          </p:cNvSpPr>
          <p:nvPr/>
        </p:nvSpPr>
        <p:spPr bwMode="auto">
          <a:xfrm>
            <a:off x="1371600" y="2743200"/>
            <a:ext cx="5638800" cy="533400"/>
          </a:xfrm>
          <a:prstGeom prst="cube">
            <a:avLst>
              <a:gd name="adj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Internet sloj</a:t>
            </a:r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7696200" y="2743200"/>
            <a:ext cx="600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L3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nimBg="1"/>
      <p:bldP spid="68613" grpId="0" animBg="1"/>
      <p:bldP spid="68619" grpId="0" animBg="1"/>
      <p:bldP spid="68620" grpId="0" animBg="1"/>
      <p:bldP spid="68624" grpId="0" animBg="1"/>
      <p:bldP spid="68625" grpId="0" animBg="1"/>
      <p:bldP spid="68626" grpId="0" animBg="1"/>
      <p:bldP spid="68629" grpId="0" animBg="1"/>
      <p:bldP spid="686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74" name="AutoShape 18"/>
          <p:cNvSpPr>
            <a:spLocks noChangeArrowheads="1"/>
          </p:cNvSpPr>
          <p:nvPr/>
        </p:nvSpPr>
        <p:spPr bwMode="auto">
          <a:xfrm>
            <a:off x="2590800" y="4876800"/>
            <a:ext cx="3733800" cy="990600"/>
          </a:xfrm>
          <a:prstGeom prst="curvedUpArrow">
            <a:avLst>
              <a:gd name="adj1" fmla="val 75385"/>
              <a:gd name="adj2" fmla="val 15076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58" name="AutoShape 2"/>
          <p:cNvSpPr>
            <a:spLocks noChangeArrowheads="1"/>
          </p:cNvSpPr>
          <p:nvPr/>
        </p:nvSpPr>
        <p:spPr bwMode="auto">
          <a:xfrm rot="10800000" flipV="1">
            <a:off x="609600" y="4267200"/>
            <a:ext cx="2514600" cy="522288"/>
          </a:xfrm>
          <a:prstGeom prst="cube">
            <a:avLst>
              <a:gd name="adj" fmla="val 2500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/>
              <a:t>Fizička veza</a:t>
            </a:r>
            <a:endParaRPr lang="en-US"/>
          </a:p>
        </p:txBody>
      </p:sp>
      <p:sp>
        <p:nvSpPr>
          <p:cNvPr id="70659" name="AutoShape 3"/>
          <p:cNvSpPr>
            <a:spLocks noChangeArrowheads="1"/>
          </p:cNvSpPr>
          <p:nvPr/>
        </p:nvSpPr>
        <p:spPr bwMode="auto">
          <a:xfrm rot="10800000" flipV="1">
            <a:off x="609600" y="3657600"/>
            <a:ext cx="2514600" cy="522288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/>
              <a:t>Nivo linka</a:t>
            </a:r>
            <a:endParaRPr lang="en-US"/>
          </a:p>
        </p:txBody>
      </p:sp>
      <p:sp>
        <p:nvSpPr>
          <p:cNvPr id="307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</a:t>
            </a:r>
            <a:r>
              <a:rPr lang="sr-Latn-CS" smtClean="0"/>
              <a:t>ntegracij</a:t>
            </a:r>
            <a:r>
              <a:rPr lang="en-US" smtClean="0"/>
              <a:t>a na IP nivou</a:t>
            </a:r>
          </a:p>
        </p:txBody>
      </p:sp>
      <p:sp>
        <p:nvSpPr>
          <p:cNvPr id="30726" name="Text Box 10"/>
          <p:cNvSpPr txBox="1">
            <a:spLocks noChangeArrowheads="1"/>
          </p:cNvSpPr>
          <p:nvPr/>
        </p:nvSpPr>
        <p:spPr bwMode="auto">
          <a:xfrm>
            <a:off x="8077200" y="4267200"/>
            <a:ext cx="600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L1</a:t>
            </a:r>
          </a:p>
        </p:txBody>
      </p:sp>
      <p:sp>
        <p:nvSpPr>
          <p:cNvPr id="30727" name="Text Box 11"/>
          <p:cNvSpPr txBox="1">
            <a:spLocks noChangeArrowheads="1"/>
          </p:cNvSpPr>
          <p:nvPr/>
        </p:nvSpPr>
        <p:spPr bwMode="auto">
          <a:xfrm>
            <a:off x="8077200" y="3657600"/>
            <a:ext cx="600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L2</a:t>
            </a:r>
          </a:p>
        </p:txBody>
      </p:sp>
      <p:sp>
        <p:nvSpPr>
          <p:cNvPr id="70668" name="AutoShape 12"/>
          <p:cNvSpPr>
            <a:spLocks noChangeArrowheads="1"/>
          </p:cNvSpPr>
          <p:nvPr/>
        </p:nvSpPr>
        <p:spPr bwMode="auto">
          <a:xfrm rot="10800000" flipV="1">
            <a:off x="609600" y="2971800"/>
            <a:ext cx="2514600" cy="609600"/>
          </a:xfrm>
          <a:prstGeom prst="cube">
            <a:avLst>
              <a:gd name="adj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Internet sloj</a:t>
            </a:r>
          </a:p>
        </p:txBody>
      </p:sp>
      <p:sp>
        <p:nvSpPr>
          <p:cNvPr id="30729" name="Text Box 13"/>
          <p:cNvSpPr txBox="1">
            <a:spLocks noChangeArrowheads="1"/>
          </p:cNvSpPr>
          <p:nvPr/>
        </p:nvSpPr>
        <p:spPr bwMode="auto">
          <a:xfrm>
            <a:off x="8077200" y="2971800"/>
            <a:ext cx="600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L3</a:t>
            </a:r>
          </a:p>
        </p:txBody>
      </p:sp>
      <p:sp>
        <p:nvSpPr>
          <p:cNvPr id="70670" name="AutoShape 14"/>
          <p:cNvSpPr>
            <a:spLocks noChangeArrowheads="1"/>
          </p:cNvSpPr>
          <p:nvPr/>
        </p:nvSpPr>
        <p:spPr bwMode="auto">
          <a:xfrm rot="10800000" flipV="1">
            <a:off x="5410200" y="4267200"/>
            <a:ext cx="2514600" cy="522288"/>
          </a:xfrm>
          <a:prstGeom prst="cube">
            <a:avLst>
              <a:gd name="adj" fmla="val 2500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/>
              <a:t>Fizička veza</a:t>
            </a:r>
            <a:endParaRPr lang="en-US"/>
          </a:p>
        </p:txBody>
      </p:sp>
      <p:sp>
        <p:nvSpPr>
          <p:cNvPr id="70671" name="AutoShape 15"/>
          <p:cNvSpPr>
            <a:spLocks noChangeArrowheads="1"/>
          </p:cNvSpPr>
          <p:nvPr/>
        </p:nvSpPr>
        <p:spPr bwMode="auto">
          <a:xfrm rot="10800000" flipV="1">
            <a:off x="5410200" y="3657600"/>
            <a:ext cx="2514600" cy="522288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/>
              <a:t>Nivo linka</a:t>
            </a:r>
            <a:endParaRPr lang="en-US"/>
          </a:p>
        </p:txBody>
      </p:sp>
      <p:sp>
        <p:nvSpPr>
          <p:cNvPr id="70672" name="AutoShape 16"/>
          <p:cNvSpPr>
            <a:spLocks noChangeArrowheads="1"/>
          </p:cNvSpPr>
          <p:nvPr/>
        </p:nvSpPr>
        <p:spPr bwMode="auto">
          <a:xfrm rot="10800000" flipV="1">
            <a:off x="5410200" y="2971800"/>
            <a:ext cx="2514600" cy="609600"/>
          </a:xfrm>
          <a:prstGeom prst="cube">
            <a:avLst>
              <a:gd name="adj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Internet sloj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4" grpId="0" animBg="1"/>
      <p:bldP spid="70658" grpId="0" animBg="1"/>
      <p:bldP spid="70659" grpId="0" animBg="1"/>
      <p:bldP spid="70668" grpId="0" animBg="1"/>
      <p:bldP spid="70670" grpId="0" animBg="1"/>
      <p:bldP spid="70671" grpId="0" animBg="1"/>
      <p:bldP spid="706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dirty="0" smtClean="0"/>
              <a:t>Transportni sloj</a:t>
            </a:r>
          </a:p>
          <a:p>
            <a:pPr lvl="1" eaLnBrk="1" hangingPunct="1"/>
            <a:r>
              <a:rPr lang="sr-Latn-CS" dirty="0" smtClean="0"/>
              <a:t>TCP i UDP</a:t>
            </a:r>
          </a:p>
          <a:p>
            <a:pPr eaLnBrk="1" hangingPunct="1"/>
            <a:r>
              <a:rPr lang="sr-Latn-CS" dirty="0" smtClean="0"/>
              <a:t>Karakteristike TCP protokola</a:t>
            </a:r>
          </a:p>
          <a:p>
            <a:pPr lvl="1" eaLnBrk="1" hangingPunct="1"/>
            <a:r>
              <a:rPr lang="sr-Latn-CS" dirty="0" smtClean="0"/>
              <a:t>Numeracija paketa – redosledna dostava</a:t>
            </a:r>
          </a:p>
          <a:p>
            <a:pPr lvl="1" eaLnBrk="1" hangingPunct="1"/>
            <a:r>
              <a:rPr lang="sr-Latn-CS" dirty="0" smtClean="0"/>
              <a:t>Oporavak od grešaka – retransmisija</a:t>
            </a:r>
          </a:p>
          <a:p>
            <a:pPr lvl="1" eaLnBrk="1" hangingPunct="1"/>
            <a:r>
              <a:rPr lang="sr-Latn-CS" dirty="0" smtClean="0"/>
              <a:t>Adresiranje aplikacije – koncept portova</a:t>
            </a:r>
          </a:p>
          <a:p>
            <a:pPr eaLnBrk="1" hangingPunct="1"/>
            <a:endParaRPr lang="sr-Latn-C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Neprekidnost komunikacije</a:t>
            </a:r>
            <a:endParaRPr lang="en-US" smtClean="0"/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6477000" y="5638800"/>
            <a:ext cx="1203325" cy="990600"/>
          </a:xfrm>
          <a:prstGeom prst="curvedUpArrow">
            <a:avLst>
              <a:gd name="adj1" fmla="val 24295"/>
              <a:gd name="adj2" fmla="val 4859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 rot="10800000" flipV="1">
            <a:off x="5791200" y="6097588"/>
            <a:ext cx="811213" cy="292100"/>
          </a:xfrm>
          <a:prstGeom prst="cube">
            <a:avLst>
              <a:gd name="adj" fmla="val 2500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 sz="1000"/>
              <a:t>Fizička veza</a:t>
            </a:r>
            <a:endParaRPr lang="en-US" sz="1000"/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 rot="10800000" flipV="1">
            <a:off x="5791200" y="5803900"/>
            <a:ext cx="811213" cy="29210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 sz="1000"/>
              <a:t>Nivo linka</a:t>
            </a:r>
            <a:endParaRPr lang="en-US" sz="1000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8382000" y="6248400"/>
            <a:ext cx="3317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L1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8382000" y="5927725"/>
            <a:ext cx="3317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L2</a:t>
            </a:r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 rot="10800000" flipV="1">
            <a:off x="5791200" y="5486400"/>
            <a:ext cx="811213" cy="341313"/>
          </a:xfrm>
          <a:prstGeom prst="cube">
            <a:avLst>
              <a:gd name="adj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/>
              <a:t>Internet sloj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8382000" y="5562600"/>
            <a:ext cx="3317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L3</a:t>
            </a:r>
          </a:p>
        </p:txBody>
      </p:sp>
      <p:sp>
        <p:nvSpPr>
          <p:cNvPr id="31755" name="AutoShape 11"/>
          <p:cNvSpPr>
            <a:spLocks noChangeArrowheads="1"/>
          </p:cNvSpPr>
          <p:nvPr/>
        </p:nvSpPr>
        <p:spPr bwMode="auto">
          <a:xfrm rot="10800000" flipV="1">
            <a:off x="7391400" y="6173788"/>
            <a:ext cx="811213" cy="292100"/>
          </a:xfrm>
          <a:prstGeom prst="cube">
            <a:avLst>
              <a:gd name="adj" fmla="val 2500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 sz="1000"/>
              <a:t>Fizička veza</a:t>
            </a:r>
            <a:endParaRPr lang="en-US" sz="1000"/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 rot="10800000" flipV="1">
            <a:off x="7391400" y="5867400"/>
            <a:ext cx="811213" cy="29210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 sz="1000"/>
              <a:t>Nivo linka</a:t>
            </a:r>
            <a:endParaRPr lang="en-US" sz="1000"/>
          </a:p>
        </p:txBody>
      </p:sp>
      <p:sp>
        <p:nvSpPr>
          <p:cNvPr id="31757" name="AutoShape 13"/>
          <p:cNvSpPr>
            <a:spLocks noChangeArrowheads="1"/>
          </p:cNvSpPr>
          <p:nvPr/>
        </p:nvSpPr>
        <p:spPr bwMode="auto">
          <a:xfrm rot="10800000" flipV="1">
            <a:off x="7391400" y="5486400"/>
            <a:ext cx="811213" cy="341313"/>
          </a:xfrm>
          <a:prstGeom prst="cube">
            <a:avLst>
              <a:gd name="adj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/>
              <a:t>Internet sloj</a:t>
            </a:r>
          </a:p>
        </p:txBody>
      </p:sp>
      <p:sp>
        <p:nvSpPr>
          <p:cNvPr id="31758" name="AutoShape 14"/>
          <p:cNvSpPr>
            <a:spLocks noChangeArrowheads="1"/>
          </p:cNvSpPr>
          <p:nvPr/>
        </p:nvSpPr>
        <p:spPr bwMode="auto">
          <a:xfrm rot="10800000" flipV="1">
            <a:off x="5791200" y="5105400"/>
            <a:ext cx="811213" cy="341313"/>
          </a:xfrm>
          <a:prstGeom prst="cube">
            <a:avLst>
              <a:gd name="adj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 sz="1000"/>
              <a:t>Transp.</a:t>
            </a:r>
            <a:r>
              <a:rPr lang="en-US" sz="1000"/>
              <a:t> sloj</a:t>
            </a:r>
          </a:p>
        </p:txBody>
      </p:sp>
      <p:sp>
        <p:nvSpPr>
          <p:cNvPr id="31759" name="AutoShape 15"/>
          <p:cNvSpPr>
            <a:spLocks noChangeArrowheads="1"/>
          </p:cNvSpPr>
          <p:nvPr/>
        </p:nvSpPr>
        <p:spPr bwMode="auto">
          <a:xfrm rot="10800000" flipV="1">
            <a:off x="7391400" y="5105400"/>
            <a:ext cx="811213" cy="341313"/>
          </a:xfrm>
          <a:prstGeom prst="cube">
            <a:avLst>
              <a:gd name="adj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 sz="1000"/>
              <a:t>Transp.</a:t>
            </a:r>
            <a:r>
              <a:rPr lang="en-US" sz="1000"/>
              <a:t> sloj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Aplikativni nivo</a:t>
            </a:r>
            <a:endParaRPr lang="en-US" smtClean="0"/>
          </a:p>
        </p:txBody>
      </p:sp>
      <p:sp>
        <p:nvSpPr>
          <p:cNvPr id="32771" name="AutoShape 5"/>
          <p:cNvSpPr>
            <a:spLocks noChangeArrowheads="1"/>
          </p:cNvSpPr>
          <p:nvPr/>
        </p:nvSpPr>
        <p:spPr bwMode="auto">
          <a:xfrm rot="10800000" flipV="1">
            <a:off x="533400" y="4800600"/>
            <a:ext cx="2514600" cy="522288"/>
          </a:xfrm>
          <a:prstGeom prst="cube">
            <a:avLst>
              <a:gd name="adj" fmla="val 2500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/>
              <a:t>Fizička veza</a:t>
            </a:r>
            <a:endParaRPr lang="en-US"/>
          </a:p>
        </p:txBody>
      </p:sp>
      <p:sp>
        <p:nvSpPr>
          <p:cNvPr id="32772" name="AutoShape 6"/>
          <p:cNvSpPr>
            <a:spLocks noChangeArrowheads="1"/>
          </p:cNvSpPr>
          <p:nvPr/>
        </p:nvSpPr>
        <p:spPr bwMode="auto">
          <a:xfrm rot="10800000" flipV="1">
            <a:off x="533400" y="4191000"/>
            <a:ext cx="2514600" cy="522288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/>
              <a:t>Nivo linka</a:t>
            </a:r>
            <a:endParaRPr lang="en-US"/>
          </a:p>
        </p:txBody>
      </p: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8543925" y="4800600"/>
            <a:ext cx="600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L1</a:t>
            </a:r>
          </a:p>
        </p:txBody>
      </p:sp>
      <p:sp>
        <p:nvSpPr>
          <p:cNvPr id="32774" name="Text Box 8"/>
          <p:cNvSpPr txBox="1">
            <a:spLocks noChangeArrowheads="1"/>
          </p:cNvSpPr>
          <p:nvPr/>
        </p:nvSpPr>
        <p:spPr bwMode="auto">
          <a:xfrm>
            <a:off x="8543925" y="4191000"/>
            <a:ext cx="600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L2</a:t>
            </a:r>
          </a:p>
        </p:txBody>
      </p:sp>
      <p:sp>
        <p:nvSpPr>
          <p:cNvPr id="32775" name="AutoShape 9"/>
          <p:cNvSpPr>
            <a:spLocks noChangeArrowheads="1"/>
          </p:cNvSpPr>
          <p:nvPr/>
        </p:nvSpPr>
        <p:spPr bwMode="auto">
          <a:xfrm rot="10800000" flipV="1">
            <a:off x="533400" y="3505200"/>
            <a:ext cx="2514600" cy="609600"/>
          </a:xfrm>
          <a:prstGeom prst="cube">
            <a:avLst>
              <a:gd name="adj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Internet </a:t>
            </a:r>
            <a:r>
              <a:rPr lang="sr-Latn-CS"/>
              <a:t>nivo</a:t>
            </a:r>
            <a:endParaRPr lang="en-US"/>
          </a:p>
        </p:txBody>
      </p:sp>
      <p:sp>
        <p:nvSpPr>
          <p:cNvPr id="32776" name="Text Box 10"/>
          <p:cNvSpPr txBox="1">
            <a:spLocks noChangeArrowheads="1"/>
          </p:cNvSpPr>
          <p:nvPr/>
        </p:nvSpPr>
        <p:spPr bwMode="auto">
          <a:xfrm>
            <a:off x="8543925" y="3595688"/>
            <a:ext cx="600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L3</a:t>
            </a:r>
          </a:p>
        </p:txBody>
      </p:sp>
      <p:sp>
        <p:nvSpPr>
          <p:cNvPr id="32777" name="AutoShape 11"/>
          <p:cNvSpPr>
            <a:spLocks noChangeArrowheads="1"/>
          </p:cNvSpPr>
          <p:nvPr/>
        </p:nvSpPr>
        <p:spPr bwMode="auto">
          <a:xfrm rot="10800000" flipV="1">
            <a:off x="5876925" y="4800600"/>
            <a:ext cx="2514600" cy="522288"/>
          </a:xfrm>
          <a:prstGeom prst="cube">
            <a:avLst>
              <a:gd name="adj" fmla="val 2500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/>
              <a:t>Fizička veza</a:t>
            </a:r>
            <a:endParaRPr lang="en-US"/>
          </a:p>
        </p:txBody>
      </p:sp>
      <p:sp>
        <p:nvSpPr>
          <p:cNvPr id="32778" name="AutoShape 12"/>
          <p:cNvSpPr>
            <a:spLocks noChangeArrowheads="1"/>
          </p:cNvSpPr>
          <p:nvPr/>
        </p:nvSpPr>
        <p:spPr bwMode="auto">
          <a:xfrm rot="10800000" flipV="1">
            <a:off x="5876925" y="4191000"/>
            <a:ext cx="2514600" cy="522288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/>
              <a:t>Nivo linka</a:t>
            </a:r>
            <a:endParaRPr lang="en-US"/>
          </a:p>
        </p:txBody>
      </p:sp>
      <p:sp>
        <p:nvSpPr>
          <p:cNvPr id="32779" name="AutoShape 13"/>
          <p:cNvSpPr>
            <a:spLocks noChangeArrowheads="1"/>
          </p:cNvSpPr>
          <p:nvPr/>
        </p:nvSpPr>
        <p:spPr bwMode="auto">
          <a:xfrm rot="10800000" flipV="1">
            <a:off x="5876925" y="3505200"/>
            <a:ext cx="2514600" cy="609600"/>
          </a:xfrm>
          <a:prstGeom prst="cube">
            <a:avLst>
              <a:gd name="adj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Internet </a:t>
            </a:r>
            <a:r>
              <a:rPr lang="sr-Latn-CS"/>
              <a:t>nivo</a:t>
            </a:r>
            <a:endParaRPr lang="en-US"/>
          </a:p>
        </p:txBody>
      </p:sp>
      <p:sp>
        <p:nvSpPr>
          <p:cNvPr id="32780" name="AutoShape 15"/>
          <p:cNvSpPr>
            <a:spLocks noChangeArrowheads="1"/>
          </p:cNvSpPr>
          <p:nvPr/>
        </p:nvSpPr>
        <p:spPr bwMode="auto">
          <a:xfrm rot="10800000" flipV="1">
            <a:off x="533400" y="2895600"/>
            <a:ext cx="2514600" cy="522288"/>
          </a:xfrm>
          <a:prstGeom prst="cube">
            <a:avLst>
              <a:gd name="adj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/>
              <a:t>Transportni nivo</a:t>
            </a:r>
            <a:endParaRPr lang="en-US"/>
          </a:p>
        </p:txBody>
      </p:sp>
      <p:sp>
        <p:nvSpPr>
          <p:cNvPr id="32781" name="AutoShape 16"/>
          <p:cNvSpPr>
            <a:spLocks noChangeArrowheads="1"/>
          </p:cNvSpPr>
          <p:nvPr/>
        </p:nvSpPr>
        <p:spPr bwMode="auto">
          <a:xfrm rot="10800000" flipV="1">
            <a:off x="533400" y="2209800"/>
            <a:ext cx="2514600" cy="609600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/>
              <a:t>Aplikativni</a:t>
            </a:r>
            <a:r>
              <a:rPr lang="en-US"/>
              <a:t> </a:t>
            </a:r>
            <a:r>
              <a:rPr lang="sr-Latn-CS"/>
              <a:t>nivo</a:t>
            </a:r>
            <a:endParaRPr lang="en-US"/>
          </a:p>
        </p:txBody>
      </p:sp>
      <p:sp>
        <p:nvSpPr>
          <p:cNvPr id="32782" name="AutoShape 17"/>
          <p:cNvSpPr>
            <a:spLocks noChangeArrowheads="1"/>
          </p:cNvSpPr>
          <p:nvPr/>
        </p:nvSpPr>
        <p:spPr bwMode="auto">
          <a:xfrm rot="10800000" flipV="1">
            <a:off x="5876925" y="2895600"/>
            <a:ext cx="2514600" cy="522288"/>
          </a:xfrm>
          <a:prstGeom prst="cube">
            <a:avLst>
              <a:gd name="adj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/>
              <a:t>Transportni nivo</a:t>
            </a:r>
            <a:endParaRPr lang="en-US"/>
          </a:p>
        </p:txBody>
      </p:sp>
      <p:sp>
        <p:nvSpPr>
          <p:cNvPr id="32783" name="AutoShape 18"/>
          <p:cNvSpPr>
            <a:spLocks noChangeArrowheads="1"/>
          </p:cNvSpPr>
          <p:nvPr/>
        </p:nvSpPr>
        <p:spPr bwMode="auto">
          <a:xfrm rot="10800000" flipV="1">
            <a:off x="5876925" y="2209800"/>
            <a:ext cx="2514600" cy="609600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/>
              <a:t>Aplikativni</a:t>
            </a:r>
            <a:r>
              <a:rPr lang="en-US"/>
              <a:t> </a:t>
            </a:r>
            <a:r>
              <a:rPr lang="sr-Latn-CS"/>
              <a:t>nivo</a:t>
            </a:r>
            <a:endParaRPr lang="en-US"/>
          </a:p>
        </p:txBody>
      </p:sp>
      <p:sp>
        <p:nvSpPr>
          <p:cNvPr id="32784" name="AutoShape 19"/>
          <p:cNvSpPr>
            <a:spLocks noChangeArrowheads="1"/>
          </p:cNvSpPr>
          <p:nvPr/>
        </p:nvSpPr>
        <p:spPr bwMode="auto">
          <a:xfrm>
            <a:off x="3276600" y="2057400"/>
            <a:ext cx="2362200" cy="990600"/>
          </a:xfrm>
          <a:prstGeom prst="leftRightArrow">
            <a:avLst>
              <a:gd name="adj1" fmla="val 50000"/>
              <a:gd name="adj2" fmla="val 4769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dirty="0" smtClean="0"/>
              <a:t>SMTP, POP3, IMAP</a:t>
            </a:r>
          </a:p>
          <a:p>
            <a:pPr eaLnBrk="1" hangingPunct="1"/>
            <a:r>
              <a:rPr lang="sr-Latn-CS" dirty="0" smtClean="0"/>
              <a:t>HTTP</a:t>
            </a:r>
          </a:p>
          <a:p>
            <a:pPr eaLnBrk="1" hangingPunct="1"/>
            <a:r>
              <a:rPr lang="sr-Latn-CS" dirty="0" smtClean="0"/>
              <a:t>DHCP</a:t>
            </a:r>
          </a:p>
          <a:p>
            <a:pPr eaLnBrk="1" hangingPunct="1"/>
            <a:r>
              <a:rPr lang="sr-Latn-CS" dirty="0" smtClean="0"/>
              <a:t>DNS</a:t>
            </a:r>
            <a:endParaRPr lang="en-US" dirty="0" smtClean="0"/>
          </a:p>
          <a:p>
            <a:pPr eaLnBrk="1" hangingPunct="1"/>
            <a:r>
              <a:rPr lang="en-US" dirty="0" smtClean="0"/>
              <a:t>FTP</a:t>
            </a:r>
          </a:p>
          <a:p>
            <a:pPr eaLnBrk="1" hangingPunct="1"/>
            <a:r>
              <a:rPr lang="en-US" dirty="0" smtClean="0"/>
              <a:t>Telnet</a:t>
            </a:r>
            <a:endParaRPr lang="sr-Latn-CS" dirty="0" smtClean="0"/>
          </a:p>
          <a:p>
            <a:pPr eaLnBrk="1" hangingPunct="1"/>
            <a:r>
              <a:rPr lang="sr-Latn-CS" dirty="0" smtClean="0"/>
              <a:t>...</a:t>
            </a:r>
          </a:p>
          <a:p>
            <a:pPr eaLnBrk="1" hangingPunct="1"/>
            <a:endParaRPr lang="sr-Latn-C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Protokoli aplikativnog nivoa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DHCP (eng. </a:t>
            </a:r>
            <a:r>
              <a:rPr lang="sr-Latn-CS" i="1" smtClean="0"/>
              <a:t>Dynamic Host Configuration Protokol</a:t>
            </a:r>
            <a:r>
              <a:rPr lang="sr-Latn-CS" smtClean="0"/>
              <a:t>) je klijent – server servis. </a:t>
            </a:r>
          </a:p>
          <a:p>
            <a:pPr eaLnBrk="1" hangingPunct="1"/>
            <a:endParaRPr lang="sr-Latn-CS" smtClean="0"/>
          </a:p>
          <a:p>
            <a:pPr eaLnBrk="1" hangingPunct="1"/>
            <a:r>
              <a:rPr lang="sr-Latn-CS" smtClean="0"/>
              <a:t>DHCP server pruža servis automatskog podešavanja IP adresa računara</a:t>
            </a:r>
            <a:r>
              <a:rPr lang="en-US" smtClean="0"/>
              <a:t> 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DHCP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IP adrese je teško pamtiti. </a:t>
            </a:r>
          </a:p>
          <a:p>
            <a:pPr eaLnBrk="1" hangingPunct="1"/>
            <a:endParaRPr lang="sr-Latn-CS" smtClean="0"/>
          </a:p>
          <a:p>
            <a:pPr eaLnBrk="1" hangingPunct="1"/>
            <a:r>
              <a:rPr lang="sr-Latn-CS" smtClean="0"/>
              <a:t>DNS protokol je protokol aplikativnog nivoa koji preslikava simbolička imena u IP adrese.</a:t>
            </a:r>
          </a:p>
          <a:p>
            <a:pPr eaLnBrk="1" hangingPunct="1"/>
            <a:endParaRPr lang="sr-Latn-CS" smtClean="0"/>
          </a:p>
          <a:p>
            <a:pPr eaLnBrk="1" hangingPunct="1"/>
            <a:r>
              <a:rPr lang="sr-Latn-CS" smtClean="0"/>
              <a:t>http:</a:t>
            </a:r>
            <a:r>
              <a:rPr lang="en-US" smtClean="0"/>
              <a:t>//</a:t>
            </a:r>
            <a:r>
              <a:rPr lang="sr-Latn-CS" smtClean="0"/>
              <a:t>kursevi.elfak.rs       http</a:t>
            </a:r>
            <a:r>
              <a:rPr lang="en-US" smtClean="0"/>
              <a:t>://160.99.13.143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DNS</a:t>
            </a:r>
            <a:endParaRPr lang="en-US" smtClean="0"/>
          </a:p>
        </p:txBody>
      </p:sp>
      <p:sp>
        <p:nvSpPr>
          <p:cNvPr id="44036" name="AutoShape 6"/>
          <p:cNvSpPr>
            <a:spLocks noChangeArrowheads="1"/>
          </p:cNvSpPr>
          <p:nvPr/>
        </p:nvSpPr>
        <p:spPr bwMode="auto">
          <a:xfrm>
            <a:off x="4343400" y="4038600"/>
            <a:ext cx="762000" cy="609600"/>
          </a:xfrm>
          <a:prstGeom prst="leftRightArrow">
            <a:avLst>
              <a:gd name="adj1" fmla="val 45417"/>
              <a:gd name="adj2" fmla="val 5042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</TotalTime>
  <Words>200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Internet sloj IP – Internet Protocol</vt:lpstr>
      <vt:lpstr>Slide 2</vt:lpstr>
      <vt:lpstr>LAN i WAN mreže</vt:lpstr>
      <vt:lpstr>Integracija na IP nivou</vt:lpstr>
      <vt:lpstr>Neprekidnost komunikacije</vt:lpstr>
      <vt:lpstr>Aplikativni nivo</vt:lpstr>
      <vt:lpstr>Protokoli aplikativnog nivoa</vt:lpstr>
      <vt:lpstr>DHCP</vt:lpstr>
      <vt:lpstr>DNS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Zivici</dc:creator>
  <cp:lastModifiedBy>Zivic Milan</cp:lastModifiedBy>
  <cp:revision>4</cp:revision>
  <dcterms:created xsi:type="dcterms:W3CDTF">2012-03-22T20:00:01Z</dcterms:created>
  <dcterms:modified xsi:type="dcterms:W3CDTF">2015-02-02T17:59:31Z</dcterms:modified>
</cp:coreProperties>
</file>